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8" r:id="rId2"/>
    <p:sldId id="286" r:id="rId3"/>
    <p:sldId id="275" r:id="rId4"/>
    <p:sldId id="287" r:id="rId5"/>
    <p:sldId id="288" r:id="rId6"/>
    <p:sldId id="285" r:id="rId7"/>
    <p:sldId id="281" r:id="rId8"/>
    <p:sldId id="282" r:id="rId9"/>
    <p:sldId id="283" r:id="rId10"/>
    <p:sldId id="284" r:id="rId11"/>
    <p:sldId id="292" r:id="rId12"/>
    <p:sldId id="290" r:id="rId13"/>
    <p:sldId id="291" r:id="rId14"/>
    <p:sldId id="296" r:id="rId15"/>
    <p:sldId id="293" r:id="rId16"/>
    <p:sldId id="294" r:id="rId17"/>
    <p:sldId id="295" r:id="rId18"/>
    <p:sldId id="297" r:id="rId19"/>
    <p:sldId id="299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07" r:id="rId28"/>
    <p:sldId id="309" r:id="rId29"/>
    <p:sldId id="310" r:id="rId30"/>
    <p:sldId id="311" r:id="rId31"/>
    <p:sldId id="31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322558" initials="L" lastIdx="2" clrIdx="0">
    <p:extLst>
      <p:ext uri="{19B8F6BF-5375-455C-9EA6-DF929625EA0E}">
        <p15:presenceInfo xmlns:p15="http://schemas.microsoft.com/office/powerpoint/2012/main" userId="L3225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E2A616"/>
    <a:srgbClr val="CF9814"/>
    <a:srgbClr val="022543"/>
    <a:srgbClr val="07477F"/>
    <a:srgbClr val="0B62AD"/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7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6T10:26:20.984" idx="1">
    <p:pos x="10" y="10"/>
    <p:text>A smaller AAD indicates higher similarity between the updated model and the ground truth model.</p:text>
    <p:extLst>
      <p:ext uri="{C676402C-5697-4E1C-873F-D02D1690AC5C}">
        <p15:threadingInfo xmlns:p15="http://schemas.microsoft.com/office/powerpoint/2012/main" timeZoneBias="360"/>
      </p:ext>
    </p:extLst>
  </p:cm>
  <p:cm authorId="1" dt="2020-08-06T10:28:03.147" idx="2">
    <p:pos x="10" y="106"/>
    <p:text>AAD: the summation of the absolute difference between the log-permeability of an individual node in the updated model and the value of the corresponding node in the “ground truth” model divided by the total number of nodes.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3"/>
            <a:ext cx="1371600" cy="1454240"/>
          </a:xfrm>
          <a:prstGeom prst="rect">
            <a:avLst/>
          </a:prstGeom>
          <a:noFill/>
        </p:spPr>
        <p:txBody>
          <a:bodyPr wrap="square" lIns="68575" tIns="34288" rIns="68575" bIns="34288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NOTE</a:t>
            </a:r>
            <a:r>
              <a:rPr lang="en-US" sz="9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9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C17C3D-D406-D54E-BA1F-D9F3FE9C8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2" y="969493"/>
            <a:ext cx="7315200" cy="3657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554E632-56FF-C645-9F51-6A8EADA9748A}"/>
              </a:ext>
            </a:extLst>
          </p:cNvPr>
          <p:cNvGrpSpPr/>
          <p:nvPr userDrawn="1"/>
        </p:nvGrpSpPr>
        <p:grpSpPr>
          <a:xfrm>
            <a:off x="3104029" y="6363233"/>
            <a:ext cx="6096000" cy="506013"/>
            <a:chOff x="6096000" y="5966277"/>
            <a:chExt cx="6096000" cy="5060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A06EC-E8B6-1C45-BB8E-DB52317440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4" name="Picture 13" descr="NNSA_80%.ai">
              <a:extLst>
                <a:ext uri="{FF2B5EF4-FFF2-40B4-BE49-F238E27FC236}">
                  <a16:creationId xmlns:a16="http://schemas.microsoft.com/office/drawing/2014/main" id="{2F9E146D-2E3C-4F48-8C19-582FBC6988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91818"/>
            <a:ext cx="9144000" cy="366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4"/>
            <a:ext cx="9144000" cy="9850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11364"/>
            <a:ext cx="8229600" cy="996457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97D45A-E2C2-5444-8727-94AA467EBF1A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1364"/>
            <a:ext cx="9144000" cy="3951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6491818"/>
            <a:ext cx="9144000" cy="366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97D45A-E2C2-5444-8727-94AA467EBF1A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5171"/>
            <a:ext cx="9144000" cy="6308195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3428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25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656395"/>
            <a:ext cx="9144000" cy="369326"/>
          </a:xfrm>
          <a:prstGeom prst="rect">
            <a:avLst/>
          </a:prstGeom>
          <a:solidFill>
            <a:srgbClr val="0B62AD">
              <a:alpha val="70000"/>
            </a:srgbClr>
          </a:solidFill>
          <a:ln>
            <a:noFill/>
          </a:ln>
        </p:spPr>
        <p:txBody>
          <a:bodyPr vert="horz" wrap="square" lIns="91433" tIns="45717" rIns="91433" bIns="45717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337852"/>
            <a:ext cx="101168" cy="40310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740953"/>
            <a:ext cx="101168" cy="40310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2144060"/>
            <a:ext cx="101168" cy="40310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547165"/>
            <a:ext cx="101168" cy="40310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8"/>
            <a:ext cx="101168" cy="40310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403112"/>
            <a:ext cx="101168" cy="40310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872779"/>
            <a:ext cx="101168" cy="4031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1EB28C0-366C-CB4B-8AF4-393DAF1B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04050" y="6491818"/>
            <a:ext cx="2133600" cy="366182"/>
          </a:xfrm>
        </p:spPr>
        <p:txBody>
          <a:bodyPr/>
          <a:lstStyle/>
          <a:p>
            <a:fld id="{D3CA6442-326F-BF43-9512-C754596C1A34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E0FBBE0D-B9E7-4D48-B6C9-82DC0886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1818"/>
            <a:ext cx="3310467" cy="366182"/>
          </a:xfrm>
        </p:spPr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0160"/>
            <a:ext cx="5334000" cy="631952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35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3291843"/>
            <a:ext cx="2971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342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i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Delivering science and technology</a:t>
            </a: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/>
            </a:r>
            <a:b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</a:b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to protect our nation</a:t>
            </a:r>
            <a:b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</a:b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05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1" y="7"/>
            <a:ext cx="1439333" cy="1731239"/>
          </a:xfrm>
          <a:prstGeom prst="rect">
            <a:avLst/>
          </a:prstGeom>
          <a:noFill/>
        </p:spPr>
        <p:txBody>
          <a:bodyPr wrap="square" lIns="68575" tIns="34288" rIns="68575" bIns="34288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NOTE</a:t>
            </a:r>
            <a:r>
              <a:rPr lang="en-US" sz="900" b="0" dirty="0">
                <a:solidFill>
                  <a:srgbClr val="000000"/>
                </a:solidFill>
              </a:rPr>
              <a:t>: THIS IS YOUR WALK</a:t>
            </a:r>
            <a:r>
              <a:rPr lang="en-US" sz="900" b="0" baseline="0" dirty="0">
                <a:solidFill>
                  <a:srgbClr val="000000"/>
                </a:solidFill>
              </a:rPr>
              <a:t>-IN </a:t>
            </a:r>
            <a:r>
              <a:rPr lang="en-US" sz="900" b="0" dirty="0">
                <a:solidFill>
                  <a:srgbClr val="000000"/>
                </a:solidFill>
              </a:rPr>
              <a:t>SLIDE OPTION #2.</a:t>
            </a:r>
            <a:r>
              <a:rPr lang="en-US" sz="900" b="0" baseline="0" dirty="0">
                <a:solidFill>
                  <a:srgbClr val="000000"/>
                </a:solidFill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9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dirty="0">
                <a:effectLst/>
              </a:rPr>
              <a:t/>
            </a:r>
            <a:br>
              <a:rPr lang="en-US" sz="900" dirty="0">
                <a:effectLst/>
              </a:rPr>
            </a:b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9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DD19CA-EB22-8C40-AEFE-BD868E62BFB3}"/>
              </a:ext>
            </a:extLst>
          </p:cNvPr>
          <p:cNvGrpSpPr/>
          <p:nvPr userDrawn="1"/>
        </p:nvGrpSpPr>
        <p:grpSpPr>
          <a:xfrm>
            <a:off x="3104029" y="6363233"/>
            <a:ext cx="6096000" cy="506013"/>
            <a:chOff x="6096000" y="5966277"/>
            <a:chExt cx="6096000" cy="5060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D9AE5-08B0-8740-96B5-2AB563424C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5" name="Picture 14" descr="NNSA_80%.ai">
              <a:extLst>
                <a:ext uri="{FF2B5EF4-FFF2-40B4-BE49-F238E27FC236}">
                  <a16:creationId xmlns:a16="http://schemas.microsoft.com/office/drawing/2014/main" id="{1BD08F60-0538-6343-AC22-AD6C2C0404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0BD6F12-F3EA-434B-9FEA-76866EC3F3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59" y="1267100"/>
            <a:ext cx="3257771" cy="16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32432"/>
            <a:ext cx="9144000" cy="4897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"/>
            <a:ext cx="7772400" cy="1633361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27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350" b="1">
                <a:solidFill>
                  <a:schemeClr val="tx1"/>
                </a:solidFill>
              </a:defRPr>
            </a:lvl1pPr>
            <a:lvl2pPr marL="342865" indent="0">
              <a:buNone/>
              <a:defRPr sz="1800" b="1">
                <a:solidFill>
                  <a:schemeClr val="tx1"/>
                </a:solidFill>
              </a:defRPr>
            </a:lvl2pPr>
            <a:lvl3pPr marL="685728" indent="0">
              <a:buNone/>
              <a:defRPr sz="1800" b="1">
                <a:solidFill>
                  <a:schemeClr val="tx1"/>
                </a:solidFill>
              </a:defRPr>
            </a:lvl3pPr>
            <a:lvl4pPr marL="1028592" indent="0">
              <a:buNone/>
              <a:defRPr sz="1800" b="1">
                <a:solidFill>
                  <a:schemeClr val="tx1"/>
                </a:solidFill>
              </a:defRPr>
            </a:lvl4pPr>
            <a:lvl5pPr marL="1371457" indent="0">
              <a:buNone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0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342865" indent="0" algn="r">
              <a:buNone/>
              <a:defRPr sz="2700"/>
            </a:lvl2pPr>
            <a:lvl3pPr marL="685728" indent="0" algn="r">
              <a:buNone/>
              <a:defRPr sz="2700"/>
            </a:lvl3pPr>
            <a:lvl4pPr marL="1028592" indent="0" algn="r">
              <a:buNone/>
              <a:defRPr sz="2700"/>
            </a:lvl4pPr>
            <a:lvl5pPr marL="1371457" indent="0" algn="r">
              <a:buNone/>
              <a:defRPr sz="27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9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A95898-A2F2-174C-8CA3-434EAED2BBA4}"/>
              </a:ext>
            </a:extLst>
          </p:cNvPr>
          <p:cNvGrpSpPr/>
          <p:nvPr userDrawn="1"/>
        </p:nvGrpSpPr>
        <p:grpSpPr>
          <a:xfrm>
            <a:off x="3104029" y="6018054"/>
            <a:ext cx="6096000" cy="506013"/>
            <a:chOff x="6096000" y="5966277"/>
            <a:chExt cx="6096000" cy="50601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5CD818-03D0-D449-8F08-B22225AEA8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8" name="Picture 17" descr="NNSA_80%.ai">
              <a:extLst>
                <a:ext uri="{FF2B5EF4-FFF2-40B4-BE49-F238E27FC236}">
                  <a16:creationId xmlns:a16="http://schemas.microsoft.com/office/drawing/2014/main" id="{1F196AF5-C894-8B4D-91BD-C53EF7C906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8F16820-EED9-FA42-A8B0-65B6A778DE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36249"/>
            <a:ext cx="3244775" cy="14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B94075-7400-334F-AE50-024D50290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36249"/>
            <a:ext cx="3244775" cy="14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3824"/>
            <a:ext cx="9144000" cy="61090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818"/>
            <a:ext cx="9144000" cy="16930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0" y="6529924"/>
            <a:ext cx="9144000" cy="3280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350" b="1">
                <a:solidFill>
                  <a:schemeClr val="bg1"/>
                </a:solidFill>
              </a:defRPr>
            </a:lvl1pPr>
            <a:lvl2pPr marL="342865" indent="0">
              <a:buNone/>
              <a:defRPr sz="1800" b="1">
                <a:solidFill>
                  <a:schemeClr val="tx1"/>
                </a:solidFill>
              </a:defRPr>
            </a:lvl2pPr>
            <a:lvl3pPr marL="685728" indent="0">
              <a:buNone/>
              <a:defRPr sz="1800" b="1">
                <a:solidFill>
                  <a:schemeClr val="tx1"/>
                </a:solidFill>
              </a:defRPr>
            </a:lvl3pPr>
            <a:lvl4pPr marL="1028592" indent="0">
              <a:buNone/>
              <a:defRPr sz="1800" b="1">
                <a:solidFill>
                  <a:schemeClr val="tx1"/>
                </a:solidFill>
              </a:defRPr>
            </a:lvl4pPr>
            <a:lvl5pPr marL="1371457" indent="0">
              <a:buNone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865" indent="0" algn="r">
              <a:buNone/>
              <a:defRPr sz="2700"/>
            </a:lvl2pPr>
            <a:lvl3pPr marL="685728" indent="0" algn="r">
              <a:buNone/>
              <a:defRPr sz="2700"/>
            </a:lvl3pPr>
            <a:lvl4pPr marL="1028592" indent="0" algn="r">
              <a:buNone/>
              <a:defRPr sz="2700"/>
            </a:lvl4pPr>
            <a:lvl5pPr marL="1371457" indent="0" algn="r">
              <a:buNone/>
              <a:defRPr sz="27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9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0"/>
            <a:ext cx="7772400" cy="162718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>
              <a:defRPr lang="en-US" sz="2700" baseline="0" smtClean="0"/>
            </a:lvl1pPr>
            <a:lvl2pPr>
              <a:defRPr lang="en-US" sz="2700" smtClean="0"/>
            </a:lvl2pPr>
            <a:lvl3pPr>
              <a:defRPr lang="en-US" sz="2700" smtClean="0"/>
            </a:lvl3pPr>
            <a:lvl4pPr>
              <a:defRPr lang="en-US" sz="2700" smtClean="0"/>
            </a:lvl4pPr>
            <a:lvl5pPr>
              <a:defRPr lang="en-US" sz="2700"/>
            </a:lvl5pPr>
          </a:lstStyle>
          <a:p>
            <a:pPr marL="0" lvl="0" indent="0" algn="r">
              <a:buNone/>
            </a:pPr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681A3C-BC94-8849-ABDA-2C32C39A0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3" y="4270311"/>
            <a:ext cx="3561731" cy="178086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A4E048-772A-B448-A0D1-3E6029213B45}"/>
              </a:ext>
            </a:extLst>
          </p:cNvPr>
          <p:cNvGrpSpPr/>
          <p:nvPr userDrawn="1"/>
        </p:nvGrpSpPr>
        <p:grpSpPr>
          <a:xfrm>
            <a:off x="3110753" y="6011931"/>
            <a:ext cx="6096000" cy="506013"/>
            <a:chOff x="6096000" y="5966277"/>
            <a:chExt cx="6096000" cy="5060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FFBA79-CD62-0742-9815-99CE73A6E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23" name="Picture 22" descr="NNSA_80%.ai">
              <a:extLst>
                <a:ext uri="{FF2B5EF4-FFF2-40B4-BE49-F238E27FC236}">
                  <a16:creationId xmlns:a16="http://schemas.microsoft.com/office/drawing/2014/main" id="{CB11F8E0-F2DB-6647-96F6-685EB5910CA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-55179"/>
            <a:ext cx="9144000" cy="10402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/>
          <p:cNvSpPr/>
          <p:nvPr userDrawn="1"/>
        </p:nvSpPr>
        <p:spPr>
          <a:xfrm flipV="1">
            <a:off x="0" y="6529924"/>
            <a:ext cx="9144000" cy="3280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FC695E-3847-284B-804A-F0C0441E204C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CE0874-4A31-8A49-9B13-2A0AD8263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3" y="4270311"/>
            <a:ext cx="3561731" cy="17808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64186"/>
            <a:ext cx="8229600" cy="98509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62AD"/>
            </a:gs>
            <a:gs pos="100000">
              <a:srgbClr val="02254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6491818"/>
            <a:ext cx="3310467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6491818"/>
            <a:ext cx="2133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B098140-90E5-4392-9510-CF3F577C3551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486499"/>
            <a:ext cx="101168" cy="44789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934393"/>
            <a:ext cx="101168" cy="44789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2382287"/>
            <a:ext cx="101168" cy="44789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830181"/>
            <a:ext cx="101168" cy="44789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44789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447900"/>
            <a:ext cx="101168" cy="44789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969750"/>
            <a:ext cx="101168" cy="4478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600" dirty="0">
                <a:solidFill>
                  <a:srgbClr val="0D0C2E"/>
                </a:solidFill>
              </a:rPr>
              <a:t>This is</a:t>
            </a:r>
            <a:r>
              <a:rPr lang="en-US" sz="600" baseline="0" dirty="0">
                <a:solidFill>
                  <a:srgbClr val="0D0C2E"/>
                </a:solidFill>
              </a:rPr>
              <a:t> the lab color palette.</a:t>
            </a:r>
            <a:endParaRPr lang="en-US" sz="6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50" r:id="rId5"/>
    <p:sldLayoutId id="2147483674" r:id="rId6"/>
    <p:sldLayoutId id="2147483679" r:id="rId7"/>
    <p:sldLayoutId id="2147483680" r:id="rId8"/>
    <p:sldLayoutId id="2147483671" r:id="rId9"/>
    <p:sldLayoutId id="2147483660" r:id="rId10"/>
    <p:sldLayoutId id="2147483678" r:id="rId11"/>
    <p:sldLayoutId id="2147483677" r:id="rId12"/>
  </p:sldLayoutIdLst>
  <p:hf sldNum="0" hdr="0"/>
  <p:txStyles>
    <p:titleStyle>
      <a:lvl1pPr algn="l" defTabSz="342892" rtl="0" eaLnBrk="1" latinLnBrk="0" hangingPunct="1">
        <a:spcBef>
          <a:spcPct val="0"/>
        </a:spcBef>
        <a:buNone/>
        <a:defRPr sz="1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342892" rtl="0" eaLnBrk="1" latinLnBrk="0" hangingPunct="1">
        <a:spcBef>
          <a:spcPct val="20000"/>
        </a:spcBef>
        <a:buFont typeface="Arial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02411" indent="-128585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71476" indent="-129776" algn="l" defTabSz="342892" rtl="0" eaLnBrk="1" latinLnBrk="0" hangingPunct="1">
        <a:spcBef>
          <a:spcPct val="2000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40540" indent="-129776" algn="l" defTabSz="342892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15558" indent="-130966" algn="l" defTabSz="342892" rtl="0" eaLnBrk="1" latinLnBrk="0" hangingPunct="1">
        <a:spcBef>
          <a:spcPct val="20000"/>
        </a:spcBef>
        <a:buFont typeface="Arial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4.png"/><Relationship Id="rId7" Type="http://schemas.openxmlformats.org/officeDocument/2006/relationships/image" Target="../media/image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6411" y="7"/>
            <a:ext cx="8843209" cy="1633361"/>
          </a:xfrm>
        </p:spPr>
        <p:txBody>
          <a:bodyPr/>
          <a:lstStyle/>
          <a:p>
            <a:r>
              <a:rPr lang="en-GB" sz="3200" dirty="0" smtClean="0"/>
              <a:t>Assimilation of Point and/or Spatial Data</a:t>
            </a:r>
            <a:endParaRPr lang="en-US" sz="32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143500" y="3859823"/>
            <a:ext cx="3543300" cy="1300869"/>
          </a:xfrm>
        </p:spPr>
        <p:txBody>
          <a:bodyPr/>
          <a:lstStyle/>
          <a:p>
            <a:r>
              <a:rPr lang="en-US" dirty="0" smtClean="0"/>
              <a:t>Bailian Chen</a:t>
            </a:r>
          </a:p>
          <a:p>
            <a:r>
              <a:rPr lang="en-US" dirty="0" smtClean="0"/>
              <a:t>EES-16</a:t>
            </a:r>
          </a:p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143500" y="5290748"/>
            <a:ext cx="3543300" cy="752592"/>
          </a:xfrm>
        </p:spPr>
        <p:txBody>
          <a:bodyPr/>
          <a:lstStyle/>
          <a:p>
            <a:r>
              <a:rPr lang="en-US" dirty="0" smtClean="0"/>
              <a:t>08/06/2020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Joint assimilation of spatial data and point data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98344" y="2538128"/>
            <a:ext cx="7072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data: time varying spatial CO</a:t>
            </a:r>
            <a:r>
              <a:rPr lang="en-US" baseline="-25000" dirty="0" smtClean="0"/>
              <a:t>2</a:t>
            </a:r>
            <a:r>
              <a:rPr lang="en-US" dirty="0" smtClean="0"/>
              <a:t> saturations from seismic survey and point pressures from monitoring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dd point saturation/pressure data into spatial data set for joint assimilation</a:t>
            </a:r>
          </a:p>
        </p:txBody>
      </p:sp>
    </p:spTree>
    <p:extLst>
      <p:ext uri="{BB962C8B-B14F-4D97-AF65-F5344CB8AC3E}">
        <p14:creationId xmlns:p14="http://schemas.microsoft.com/office/powerpoint/2010/main" val="33174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Directly from seismic data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1" y="985098"/>
            <a:ext cx="4715803" cy="187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38" y="2930032"/>
            <a:ext cx="3828512" cy="3216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1" y="3539971"/>
            <a:ext cx="5087976" cy="22267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76143" y="1917218"/>
            <a:ext cx="301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622127" y="1616834"/>
            <a:ext cx="3521873" cy="645700"/>
            <a:chOff x="355973" y="3172634"/>
            <a:chExt cx="5343352" cy="645700"/>
          </a:xfrm>
        </p:grpSpPr>
        <p:sp>
          <p:nvSpPr>
            <p:cNvPr id="9" name="TextBox 8"/>
            <p:cNvSpPr txBox="1"/>
            <p:nvPr/>
          </p:nvSpPr>
          <p:spPr>
            <a:xfrm>
              <a:off x="355973" y="3295114"/>
              <a:ext cx="53433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3"/>
                  </a:solidFill>
                </a:rPr>
                <a:t>Seismic data </a:t>
              </a:r>
              <a:r>
                <a:rPr lang="en-US" sz="1400" dirty="0" smtClean="0">
                  <a:solidFill>
                    <a:schemeClr val="accent3"/>
                  </a:solidFill>
                  <a:sym typeface="Wingdings" panose="05000000000000000000" pitchFamily="2" charset="2"/>
                </a:rPr>
                <a:t>(</a:t>
              </a:r>
              <a:r>
                <a:rPr lang="en-US" sz="1400" dirty="0" smtClean="0">
                  <a:solidFill>
                    <a:schemeClr val="accent3"/>
                  </a:solidFill>
                </a:rPr>
                <a:t>P-impedance)            Reservoir simulation responses</a:t>
              </a:r>
              <a:endParaRPr 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79813" y="3172634"/>
              <a:ext cx="1440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3"/>
                  </a:solidFill>
                </a:rPr>
                <a:t>PEM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Directly from seismic data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32441" y="1623628"/>
            <a:ext cx="301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468" y="1462557"/>
            <a:ext cx="834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Seismic data </a:t>
            </a:r>
            <a:r>
              <a:rPr lang="en-US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(</a:t>
            </a:r>
            <a:r>
              <a:rPr lang="en-US" dirty="0" smtClean="0">
                <a:solidFill>
                  <a:schemeClr val="accent1"/>
                </a:solidFill>
              </a:rPr>
              <a:t>P-impedance)            Reservoir simulation responses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9324" y="1298227"/>
            <a:ext cx="652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</a:rPr>
              <a:t>PEM</a:t>
            </a:r>
            <a:endParaRPr lang="en-US" sz="1200" b="1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7630" y="1940017"/>
            <a:ext cx="626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PEM model based on Gassmann equation (1951)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80" y="4528783"/>
            <a:ext cx="885825" cy="190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13" y="3440590"/>
            <a:ext cx="1352550" cy="552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91" y="3832474"/>
            <a:ext cx="2752725" cy="247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951" y="3269506"/>
            <a:ext cx="1876425" cy="542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441" y="3348864"/>
            <a:ext cx="3038475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57" y="2988096"/>
            <a:ext cx="3086100" cy="266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801" y="3845444"/>
            <a:ext cx="234315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78" y="4605672"/>
            <a:ext cx="1362075" cy="36195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326192" y="3993040"/>
            <a:ext cx="0" cy="43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23792" y="4080124"/>
            <a:ext cx="218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e 31"/>
          <p:cNvSpPr/>
          <p:nvPr/>
        </p:nvSpPr>
        <p:spPr>
          <a:xfrm>
            <a:off x="3606525" y="3039962"/>
            <a:ext cx="452799" cy="10237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>
            <a:off x="7186032" y="3505071"/>
            <a:ext cx="250393" cy="4879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678651" y="5249310"/>
            <a:ext cx="276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K: bulk modulus </a:t>
            </a:r>
          </a:p>
          <a:p>
            <a:r>
              <a:rPr lang="en-US" dirty="0" smtClean="0"/>
              <a:t>G: shear modulus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923792" y="4080124"/>
            <a:ext cx="0" cy="448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83157" y="538495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VfbvssTimes-Roman"/>
              </a:rPr>
              <a:t>HS: </a:t>
            </a:r>
            <a:r>
              <a:rPr lang="en-US" dirty="0" err="1" smtClean="0">
                <a:latin typeface="VfbvssTimes-Roman"/>
              </a:rPr>
              <a:t>Hashin-Shtrikman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9401" y="2610450"/>
            <a:ext cx="1123950" cy="209550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9" idx="2"/>
          </p:cNvCxnSpPr>
          <p:nvPr/>
        </p:nvCxnSpPr>
        <p:spPr>
          <a:xfrm flipH="1">
            <a:off x="3310466" y="2820000"/>
            <a:ext cx="80910" cy="219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Directly from seismic data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1" y="985098"/>
            <a:ext cx="4715803" cy="1879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81" y="1924882"/>
            <a:ext cx="6521560" cy="47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Spatial data assimilation: Case study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1" y="1777509"/>
            <a:ext cx="4064161" cy="3452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1754" y="2569014"/>
            <a:ext cx="36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synthetic example as we used for our previous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3609" y="5203187"/>
            <a:ext cx="284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maps – 4D Seismic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2708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136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7" y="1625160"/>
            <a:ext cx="2769108" cy="2114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37" y="1625160"/>
            <a:ext cx="2788076" cy="2114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67" y="1625160"/>
            <a:ext cx="2747703" cy="2114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9427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3772" y="4931272"/>
            <a:ext cx="699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Observational data size: 51*51*1 (2601), 51*51*2, 51*51*3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Pressure maps – </a:t>
            </a:r>
            <a:r>
              <a:rPr lang="en-US" sz="2800" dirty="0" err="1" smtClean="0"/>
              <a:t>InSAR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2708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136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59427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7" y="1587237"/>
            <a:ext cx="3015211" cy="2119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268" y="1583985"/>
            <a:ext cx="3026546" cy="2114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44" y="1587237"/>
            <a:ext cx="3015211" cy="21310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93293" y="4687565"/>
            <a:ext cx="8050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Interferometric Synthetic Aperture Radar (</a:t>
            </a:r>
            <a:r>
              <a:rPr lang="en-US" dirty="0" err="1"/>
              <a:t>InSAR</a:t>
            </a:r>
            <a:r>
              <a:rPr lang="en-US" dirty="0"/>
              <a:t>) is an effective way to measure changes in land surface altitude. </a:t>
            </a:r>
            <a:r>
              <a:rPr lang="en-US" dirty="0" err="1"/>
              <a:t>InSAR</a:t>
            </a:r>
            <a:r>
              <a:rPr lang="en-US" dirty="0"/>
              <a:t> makes high-density measurements over large areas by using radar signals from Earth-orbiting satellites to measure changes in land-surface altitude at high degrees of measurement resolution and spatial detail (</a:t>
            </a:r>
            <a:r>
              <a:rPr lang="en-US" i="1" dirty="0"/>
              <a:t>Galloway and others, 2000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053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Plans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80585" y="1639229"/>
            <a:ext cx="7937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Start from only 1 CO2 saturation map, then 2 maps and 3 maps.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pressure maps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point monitoring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Compare with our results from point data assimilation: uncertainty in the predictions of pressure/saturation, plume area, model improvement,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Assimilation of 1-yr saturation map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3" y="2470308"/>
            <a:ext cx="2769108" cy="21148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143" y="4627464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43" y="2132157"/>
            <a:ext cx="3730757" cy="31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Prior and updated models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61165" y="195786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165" y="3754259"/>
            <a:ext cx="11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98988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68511" y="95628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19035" y="96102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31560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33878" y="5656602"/>
            <a:ext cx="149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90" y="5152754"/>
            <a:ext cx="2055523" cy="1746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6" y="1401590"/>
            <a:ext cx="2145744" cy="1823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9" y="1396850"/>
            <a:ext cx="2145744" cy="1823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1412034"/>
            <a:ext cx="2145744" cy="182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45" y="1401590"/>
            <a:ext cx="2145744" cy="1823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1" y="3218289"/>
            <a:ext cx="2145744" cy="1823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36" y="3224600"/>
            <a:ext cx="2145744" cy="1823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3245487"/>
            <a:ext cx="2145744" cy="1823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45" y="3245488"/>
            <a:ext cx="2145744" cy="18230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92" y="5112464"/>
            <a:ext cx="2050377" cy="17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Recap: History </a:t>
            </a:r>
            <a:r>
              <a:rPr lang="en-US" sz="2800" dirty="0"/>
              <a:t>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6" y="2747871"/>
            <a:ext cx="5659467" cy="3713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798907"/>
            <a:ext cx="35795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variability in the predictions of </a:t>
            </a:r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S. </a:t>
            </a:r>
            <a:r>
              <a:rPr lang="en-US" sz="1600" dirty="0"/>
              <a:t>is reduced by assimilating monitoring data after </a:t>
            </a:r>
            <a:r>
              <a:rPr lang="en-US" sz="1600" dirty="0" smtClean="0"/>
              <a:t>different monitoring durations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reduction </a:t>
            </a:r>
            <a:r>
              <a:rPr lang="en-US" sz="1600" dirty="0" smtClean="0"/>
              <a:t>in variability </a:t>
            </a:r>
            <a:r>
              <a:rPr lang="en-US" sz="1600" dirty="0"/>
              <a:t>increases with increased monitoring data </a:t>
            </a:r>
            <a:r>
              <a:rPr lang="en-US" sz="1600" dirty="0" smtClean="0"/>
              <a:t>assimilation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08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maps – 4D Seismic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2708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136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7" y="1625160"/>
            <a:ext cx="2769108" cy="2114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37" y="1625160"/>
            <a:ext cx="2788076" cy="2114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67" y="1625160"/>
            <a:ext cx="2747703" cy="2114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9427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4" y="4280170"/>
            <a:ext cx="2264475" cy="192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4" y="4280170"/>
            <a:ext cx="2264475" cy="1927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34" y="4280170"/>
            <a:ext cx="2264475" cy="19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dirty="0" smtClean="0"/>
              <a:t>odel updating (R1)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52" y="1544986"/>
            <a:ext cx="2070141" cy="1758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54" y="1549457"/>
            <a:ext cx="2145744" cy="1823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8" y="3840819"/>
            <a:ext cx="2145744" cy="18230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7" y="3838617"/>
            <a:ext cx="2139270" cy="18175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34" y="3838617"/>
            <a:ext cx="2139270" cy="18175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27880" y="3528177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19026" y="3528177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47628" y="3528177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51158" y="1207581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4554" y="1207444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0838" y="1221683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76180" y="1221683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86944" y="4169331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48" y="1946629"/>
            <a:ext cx="2264475" cy="19278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12" y="4560190"/>
            <a:ext cx="2264475" cy="1927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75" y="1946630"/>
            <a:ext cx="2264475" cy="1927802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(1 </a:t>
            </a:r>
            <a:r>
              <a:rPr lang="en-US" sz="2800" dirty="0" err="1" smtClean="0"/>
              <a:t>yr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7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7876" y="1072802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93218" y="1072802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47468" y="4092998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5" y="4513173"/>
            <a:ext cx="2264475" cy="1927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26" y="1820819"/>
            <a:ext cx="2264475" cy="192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70" y="1820819"/>
            <a:ext cx="2264474" cy="19278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(3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28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69" y="1849977"/>
            <a:ext cx="2264475" cy="1927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27" y="1849977"/>
            <a:ext cx="2264475" cy="1927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5" y="4546156"/>
            <a:ext cx="2264476" cy="19278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45976" y="1137136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131318" y="1137136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068" y="4190214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(5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75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3" y="1589986"/>
            <a:ext cx="2264475" cy="192780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14479" y="1209317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map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prediction at 15 </a:t>
            </a:r>
            <a:r>
              <a:rPr lang="en-US" sz="2800" dirty="0" err="1" smtClean="0"/>
              <a:t>yrs</a:t>
            </a:r>
            <a:r>
              <a:rPr lang="en-US" sz="2800" dirty="0" smtClean="0"/>
              <a:t> (R1)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34" y="1589986"/>
            <a:ext cx="2264475" cy="1927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7386" y="1211927"/>
            <a:ext cx="29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“True” map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0" y="3959127"/>
            <a:ext cx="2264476" cy="1927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3959127"/>
            <a:ext cx="2264476" cy="19278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3" y="3959127"/>
            <a:ext cx="2264475" cy="192780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9270" y="3592612"/>
            <a:ext cx="7982211" cy="374710"/>
            <a:chOff x="329270" y="3592612"/>
            <a:chExt cx="7982211" cy="374710"/>
          </a:xfrm>
        </p:grpSpPr>
        <p:sp>
          <p:nvSpPr>
            <p:cNvPr id="23" name="TextBox 22"/>
            <p:cNvSpPr txBox="1"/>
            <p:nvPr/>
          </p:nvSpPr>
          <p:spPr>
            <a:xfrm>
              <a:off x="5696619" y="3592612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 </a:t>
              </a:r>
              <a:r>
                <a:rPr lang="en-US" dirty="0" err="1" smtClean="0"/>
                <a:t>yr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31435" y="3597990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 </a:t>
              </a:r>
              <a:r>
                <a:rPr lang="en-US" dirty="0" err="1" smtClean="0"/>
                <a:t>yrs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9270" y="3597990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 </a:t>
              </a:r>
              <a:r>
                <a:rPr lang="en-US" dirty="0" err="1" smtClean="0"/>
                <a:t>yrs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30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Pressure map history matching (5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89" y="2581837"/>
            <a:ext cx="3003433" cy="2498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9" y="2581837"/>
            <a:ext cx="3003433" cy="24988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45976" y="1783467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pressure buildup map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90118" y="1783467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pressure buildup map (R1)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55900" y="5448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History match error tolerance: 0.01 MPA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Model updating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6" y="3562290"/>
            <a:ext cx="2145744" cy="186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9" y="3562970"/>
            <a:ext cx="2145744" cy="1867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3562970"/>
            <a:ext cx="2145744" cy="18674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1165" y="195786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1165" y="4231558"/>
            <a:ext cx="11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98988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568511" y="95628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19035" y="96102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31560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R4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6" y="1401590"/>
            <a:ext cx="2145744" cy="18230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9" y="1396850"/>
            <a:ext cx="2145744" cy="18230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1412034"/>
            <a:ext cx="2145744" cy="18230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45" y="1401590"/>
            <a:ext cx="2145744" cy="1823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26" y="3563650"/>
            <a:ext cx="2144963" cy="1866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0490" y="5744942"/>
            <a:ext cx="343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 surprising without well matched pressure map!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Next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0585" y="1055029"/>
            <a:ext cx="793753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Assimilation of 1 </a:t>
            </a:r>
            <a:r>
              <a:rPr lang="en-US" dirty="0" err="1" smtClean="0"/>
              <a:t>yr</a:t>
            </a:r>
            <a:r>
              <a:rPr lang="en-US" dirty="0"/>
              <a:t> </a:t>
            </a:r>
            <a:r>
              <a:rPr lang="en-US" dirty="0" smtClean="0"/>
              <a:t>or 1 </a:t>
            </a:r>
            <a:r>
              <a:rPr lang="en-US" dirty="0" err="1" smtClean="0"/>
              <a:t>mth</a:t>
            </a:r>
            <a:r>
              <a:rPr lang="en-US" dirty="0" smtClean="0"/>
              <a:t> pressure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Tighten pressure history matching error tolerance: from 0.01 to 0.001 MPa?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Saturation maps: assimilation of time series maps (1 </a:t>
            </a:r>
            <a:r>
              <a:rPr lang="en-US" dirty="0" err="1" smtClean="0"/>
              <a:t>yr</a:t>
            </a:r>
            <a:r>
              <a:rPr lang="en-US" dirty="0" smtClean="0"/>
              <a:t> + 3 </a:t>
            </a:r>
            <a:r>
              <a:rPr lang="en-US" dirty="0" err="1" smtClean="0"/>
              <a:t>yrs</a:t>
            </a:r>
            <a:r>
              <a:rPr lang="en-US" dirty="0" smtClean="0"/>
              <a:t>, 1 </a:t>
            </a:r>
            <a:r>
              <a:rPr lang="en-US" dirty="0" err="1" smtClean="0"/>
              <a:t>yr</a:t>
            </a:r>
            <a:r>
              <a:rPr lang="en-US" dirty="0" smtClean="0"/>
              <a:t> + 3 </a:t>
            </a:r>
            <a:r>
              <a:rPr lang="en-US" dirty="0" err="1" smtClean="0"/>
              <a:t>yrs</a:t>
            </a:r>
            <a:r>
              <a:rPr lang="en-US" dirty="0" smtClean="0"/>
              <a:t> + 5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" y="1667168"/>
            <a:ext cx="2667106" cy="2219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01" y="1667168"/>
            <a:ext cx="2619098" cy="2219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85" y="1667168"/>
            <a:ext cx="2619097" cy="22190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9270" y="3839055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95447" y="3839055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93184" y="3839055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mth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Pressure map history matching </a:t>
            </a:r>
            <a:r>
              <a:rPr lang="en-US" sz="2800" dirty="0" smtClean="0"/>
              <a:t>(1 </a:t>
            </a:r>
            <a:r>
              <a:rPr lang="en-US" sz="2800" dirty="0" err="1" smtClean="0"/>
              <a:t>yr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79" y="1993769"/>
            <a:ext cx="4370841" cy="380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Recap: History 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1" y="3288915"/>
            <a:ext cx="3278460" cy="3115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16" y="3288915"/>
            <a:ext cx="3499430" cy="2984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Pressure map history matching </a:t>
            </a:r>
            <a:r>
              <a:rPr lang="en-US" sz="2800" dirty="0" smtClean="0"/>
              <a:t>(1 </a:t>
            </a:r>
            <a:r>
              <a:rPr lang="en-US" sz="2800" dirty="0" err="1" smtClean="0"/>
              <a:t>yr</a:t>
            </a:r>
            <a:r>
              <a:rPr lang="en-US" sz="2800" dirty="0" smtClean="0"/>
              <a:t>) – tighten HM error tolerance (0.001)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159" y="1993769"/>
            <a:ext cx="4370841" cy="38039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" y="1993769"/>
            <a:ext cx="4370841" cy="3803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3040" y="575749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tightening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55232" y="5757491"/>
            <a:ext cx="250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Without tightening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61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Next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564250" y="2332447"/>
            <a:ext cx="81538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Saturation </a:t>
            </a:r>
            <a:r>
              <a:rPr lang="en-US" dirty="0" smtClean="0"/>
              <a:t>maps: assimilation of time series maps (1 </a:t>
            </a:r>
            <a:r>
              <a:rPr lang="en-US" dirty="0" err="1" smtClean="0"/>
              <a:t>yr</a:t>
            </a:r>
            <a:r>
              <a:rPr lang="en-US" dirty="0" smtClean="0"/>
              <a:t> + 3 </a:t>
            </a:r>
            <a:r>
              <a:rPr lang="en-US" dirty="0" err="1" smtClean="0"/>
              <a:t>yrs</a:t>
            </a:r>
            <a:r>
              <a:rPr lang="en-US" dirty="0" smtClean="0"/>
              <a:t>, 1 </a:t>
            </a:r>
            <a:r>
              <a:rPr lang="en-US" dirty="0" err="1" smtClean="0"/>
              <a:t>yr</a:t>
            </a:r>
            <a:r>
              <a:rPr lang="en-US" dirty="0" smtClean="0"/>
              <a:t> + 3 </a:t>
            </a:r>
            <a:r>
              <a:rPr lang="en-US" dirty="0" err="1" smtClean="0"/>
              <a:t>yrs</a:t>
            </a:r>
            <a:r>
              <a:rPr lang="en-US" dirty="0" smtClean="0"/>
              <a:t> + 5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1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Recap: History 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76" y="2797207"/>
            <a:ext cx="5633547" cy="35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Recap: History 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84" y="909730"/>
            <a:ext cx="4833366" cy="594827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9089" y="3883865"/>
            <a:ext cx="3908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Uncertainty reduction in risk quantities based on assimilation of point data is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Will spatial data (e.g., spatial CO</a:t>
            </a:r>
            <a:r>
              <a:rPr lang="en-US" baseline="-25000" dirty="0" smtClean="0">
                <a:solidFill>
                  <a:schemeClr val="accent3"/>
                </a:solidFill>
              </a:rPr>
              <a:t>2</a:t>
            </a:r>
            <a:r>
              <a:rPr lang="en-US" dirty="0" smtClean="0">
                <a:solidFill>
                  <a:schemeClr val="accent3"/>
                </a:solidFill>
              </a:rPr>
              <a:t> saturations from seismic) bring in additional benefits for uncertainty reduction?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4149"/>
            <a:ext cx="4446784" cy="2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0" y="1462708"/>
            <a:ext cx="4713453" cy="1631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15" y="3093986"/>
            <a:ext cx="5128198" cy="35079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CO</a:t>
            </a:r>
            <a:r>
              <a:rPr lang="en-US" sz="2800" baseline="-25000" dirty="0"/>
              <a:t>2</a:t>
            </a:r>
            <a:r>
              <a:rPr lang="en-US" sz="2800" dirty="0"/>
              <a:t> plume </a:t>
            </a:r>
            <a:r>
              <a:rPr lang="en-US" sz="2800" dirty="0" smtClean="0"/>
              <a:t>area (spatial data)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CO</a:t>
            </a:r>
            <a:r>
              <a:rPr lang="en-US" sz="2800" baseline="-25000" dirty="0"/>
              <a:t>2</a:t>
            </a:r>
            <a:r>
              <a:rPr lang="en-US" sz="2800" dirty="0"/>
              <a:t> plume </a:t>
            </a:r>
            <a:r>
              <a:rPr lang="en-US" sz="2800" dirty="0" smtClean="0"/>
              <a:t>area </a:t>
            </a:r>
            <a:r>
              <a:rPr lang="en-US" sz="2800" dirty="0"/>
              <a:t>(spatial data)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71" y="2843561"/>
            <a:ext cx="7099732" cy="3925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1113147"/>
            <a:ext cx="3087907" cy="18653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matching CO</a:t>
            </a:r>
            <a:r>
              <a:rPr lang="en-US" sz="2800" baseline="-25000" dirty="0"/>
              <a:t>2</a:t>
            </a:r>
            <a:r>
              <a:rPr lang="en-US" sz="2800" dirty="0" smtClean="0"/>
              <a:t> </a:t>
            </a:r>
            <a:r>
              <a:rPr lang="en-US" sz="2800" dirty="0"/>
              <a:t>plume area (spatial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2" y="3060892"/>
            <a:ext cx="7959114" cy="3614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1113147"/>
            <a:ext cx="3087907" cy="1865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Should we conduct assisted history matching?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032144" y="1136506"/>
            <a:ext cx="60962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Approach:</a:t>
            </a:r>
            <a:r>
              <a:rPr lang="en-US" dirty="0" smtClean="0"/>
              <a:t> Use ES-MDA to assimilate time-varying spatial CO</a:t>
            </a:r>
            <a:r>
              <a:rPr lang="en-US" baseline="-25000" dirty="0" smtClean="0"/>
              <a:t>2</a:t>
            </a:r>
            <a:r>
              <a:rPr lang="en-US" dirty="0" smtClean="0"/>
              <a:t> saturation data (from 4D seismic) into reservoir model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Outcomes:</a:t>
            </a:r>
            <a:r>
              <a:rPr lang="en-US" dirty="0" smtClean="0"/>
              <a:t> History matched simulated and observed </a:t>
            </a:r>
            <a:r>
              <a:rPr lang="en-US" dirty="0"/>
              <a:t>spatial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saturation data; updated reservoir permeability and porosity fields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How: </a:t>
            </a:r>
            <a:r>
              <a:rPr lang="en-US" dirty="0" smtClean="0"/>
              <a:t>Use all the </a:t>
            </a:r>
            <a:r>
              <a:rPr lang="en-US" dirty="0" err="1" smtClean="0"/>
              <a:t>gridblock</a:t>
            </a:r>
            <a:r>
              <a:rPr lang="en-US" dirty="0" smtClean="0"/>
              <a:t> by </a:t>
            </a:r>
            <a:r>
              <a:rPr lang="en-US" dirty="0" err="1" smtClean="0"/>
              <a:t>gridblock</a:t>
            </a:r>
            <a:r>
              <a:rPr lang="en-US" dirty="0" smtClean="0"/>
              <a:t> saturation data within the plume area? Similar like placing a monitoring well at each </a:t>
            </a:r>
            <a:r>
              <a:rPr lang="en-US" dirty="0" err="1" smtClean="0"/>
              <a:t>gridblock</a:t>
            </a:r>
            <a:r>
              <a:rPr lang="en-US" dirty="0" smtClean="0"/>
              <a:t> within the plume extent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Challenge:</a:t>
            </a:r>
            <a:r>
              <a:rPr lang="en-US" dirty="0" smtClean="0"/>
              <a:t> The number of data may be too big for a large scale reservoir with millions of gridblocks. Potential solutions: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use representative point data;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data reduction approach like randomized </a:t>
            </a:r>
            <a:r>
              <a:rPr lang="en-US" dirty="0" err="1" smtClean="0"/>
              <a:t>geostatistical</a:t>
            </a:r>
            <a:r>
              <a:rPr lang="en-US" dirty="0" smtClean="0"/>
              <a:t> approach (RGA) proposed by Lin et al. (2017).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7039" y="2277645"/>
            <a:ext cx="2754351" cy="2497873"/>
            <a:chOff x="1304693" y="2587083"/>
            <a:chExt cx="2754351" cy="2497873"/>
          </a:xfrm>
        </p:grpSpPr>
        <p:sp>
          <p:nvSpPr>
            <p:cNvPr id="5" name="Rectangle 4"/>
            <p:cNvSpPr/>
            <p:nvPr/>
          </p:nvSpPr>
          <p:spPr>
            <a:xfrm>
              <a:off x="1304693" y="2587083"/>
              <a:ext cx="2754351" cy="249787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34736" y="3021980"/>
              <a:ext cx="1494263" cy="1605776"/>
            </a:xfrm>
            <a:custGeom>
              <a:avLst/>
              <a:gdLst>
                <a:gd name="connsiteX0" fmla="*/ 769434 w 1494263"/>
                <a:gd name="connsiteY0" fmla="*/ 11152 h 1605776"/>
                <a:gd name="connsiteX1" fmla="*/ 769434 w 1494263"/>
                <a:gd name="connsiteY1" fmla="*/ 11152 h 1605776"/>
                <a:gd name="connsiteX2" fmla="*/ 591014 w 1494263"/>
                <a:gd name="connsiteY2" fmla="*/ 22303 h 1605776"/>
                <a:gd name="connsiteX3" fmla="*/ 546409 w 1494263"/>
                <a:gd name="connsiteY3" fmla="*/ 55757 h 1605776"/>
                <a:gd name="connsiteX4" fmla="*/ 434897 w 1494263"/>
                <a:gd name="connsiteY4" fmla="*/ 111513 h 1605776"/>
                <a:gd name="connsiteX5" fmla="*/ 323385 w 1494263"/>
                <a:gd name="connsiteY5" fmla="*/ 167269 h 1605776"/>
                <a:gd name="connsiteX6" fmla="*/ 267629 w 1494263"/>
                <a:gd name="connsiteY6" fmla="*/ 200722 h 1605776"/>
                <a:gd name="connsiteX7" fmla="*/ 167268 w 1494263"/>
                <a:gd name="connsiteY7" fmla="*/ 234176 h 1605776"/>
                <a:gd name="connsiteX8" fmla="*/ 144965 w 1494263"/>
                <a:gd name="connsiteY8" fmla="*/ 256479 h 1605776"/>
                <a:gd name="connsiteX9" fmla="*/ 78058 w 1494263"/>
                <a:gd name="connsiteY9" fmla="*/ 356840 h 1605776"/>
                <a:gd name="connsiteX10" fmla="*/ 44605 w 1494263"/>
                <a:gd name="connsiteY10" fmla="*/ 501805 h 1605776"/>
                <a:gd name="connsiteX11" fmla="*/ 33453 w 1494263"/>
                <a:gd name="connsiteY11" fmla="*/ 602166 h 1605776"/>
                <a:gd name="connsiteX12" fmla="*/ 0 w 1494263"/>
                <a:gd name="connsiteY12" fmla="*/ 669074 h 1605776"/>
                <a:gd name="connsiteX13" fmla="*/ 11151 w 1494263"/>
                <a:gd name="connsiteY13" fmla="*/ 959005 h 1605776"/>
                <a:gd name="connsiteX14" fmla="*/ 22302 w 1494263"/>
                <a:gd name="connsiteY14" fmla="*/ 1014761 h 1605776"/>
                <a:gd name="connsiteX15" fmla="*/ 133814 w 1494263"/>
                <a:gd name="connsiteY15" fmla="*/ 1170879 h 1605776"/>
                <a:gd name="connsiteX16" fmla="*/ 156117 w 1494263"/>
                <a:gd name="connsiteY16" fmla="*/ 1204332 h 1605776"/>
                <a:gd name="connsiteX17" fmla="*/ 200722 w 1494263"/>
                <a:gd name="connsiteY17" fmla="*/ 1237786 h 1605776"/>
                <a:gd name="connsiteX18" fmla="*/ 245326 w 1494263"/>
                <a:gd name="connsiteY18" fmla="*/ 1293542 h 1605776"/>
                <a:gd name="connsiteX19" fmla="*/ 323385 w 1494263"/>
                <a:gd name="connsiteY19" fmla="*/ 1349298 h 1605776"/>
                <a:gd name="connsiteX20" fmla="*/ 379141 w 1494263"/>
                <a:gd name="connsiteY20" fmla="*/ 1371600 h 1605776"/>
                <a:gd name="connsiteX21" fmla="*/ 446048 w 1494263"/>
                <a:gd name="connsiteY21" fmla="*/ 1416205 h 1605776"/>
                <a:gd name="connsiteX22" fmla="*/ 535258 w 1494263"/>
                <a:gd name="connsiteY22" fmla="*/ 1460810 h 1605776"/>
                <a:gd name="connsiteX23" fmla="*/ 602165 w 1494263"/>
                <a:gd name="connsiteY23" fmla="*/ 1494264 h 1605776"/>
                <a:gd name="connsiteX24" fmla="*/ 691375 w 1494263"/>
                <a:gd name="connsiteY24" fmla="*/ 1516566 h 1605776"/>
                <a:gd name="connsiteX25" fmla="*/ 735980 w 1494263"/>
                <a:gd name="connsiteY25" fmla="*/ 1550020 h 1605776"/>
                <a:gd name="connsiteX26" fmla="*/ 869795 w 1494263"/>
                <a:gd name="connsiteY26" fmla="*/ 1572322 h 1605776"/>
                <a:gd name="connsiteX27" fmla="*/ 925551 w 1494263"/>
                <a:gd name="connsiteY27" fmla="*/ 1594625 h 1605776"/>
                <a:gd name="connsiteX28" fmla="*/ 981307 w 1494263"/>
                <a:gd name="connsiteY28" fmla="*/ 1605776 h 1605776"/>
                <a:gd name="connsiteX29" fmla="*/ 1416205 w 1494263"/>
                <a:gd name="connsiteY29" fmla="*/ 1594625 h 1605776"/>
                <a:gd name="connsiteX30" fmla="*/ 1483112 w 1494263"/>
                <a:gd name="connsiteY30" fmla="*/ 1550020 h 1605776"/>
                <a:gd name="connsiteX31" fmla="*/ 1494263 w 1494263"/>
                <a:gd name="connsiteY31" fmla="*/ 1494264 h 1605776"/>
                <a:gd name="connsiteX32" fmla="*/ 1483112 w 1494263"/>
                <a:gd name="connsiteY32" fmla="*/ 970157 h 1605776"/>
                <a:gd name="connsiteX33" fmla="*/ 1471961 w 1494263"/>
                <a:gd name="connsiteY33" fmla="*/ 836342 h 1605776"/>
                <a:gd name="connsiteX34" fmla="*/ 1438507 w 1494263"/>
                <a:gd name="connsiteY34" fmla="*/ 691376 h 1605776"/>
                <a:gd name="connsiteX35" fmla="*/ 1427356 w 1494263"/>
                <a:gd name="connsiteY35" fmla="*/ 657922 h 1605776"/>
                <a:gd name="connsiteX36" fmla="*/ 1382751 w 1494263"/>
                <a:gd name="connsiteY36" fmla="*/ 501805 h 1605776"/>
                <a:gd name="connsiteX37" fmla="*/ 1326995 w 1494263"/>
                <a:gd name="connsiteY37" fmla="*/ 334537 h 1605776"/>
                <a:gd name="connsiteX38" fmla="*/ 1282390 w 1494263"/>
                <a:gd name="connsiteY38" fmla="*/ 289932 h 1605776"/>
                <a:gd name="connsiteX39" fmla="*/ 1248936 w 1494263"/>
                <a:gd name="connsiteY39" fmla="*/ 234176 h 1605776"/>
                <a:gd name="connsiteX40" fmla="*/ 1215483 w 1494263"/>
                <a:gd name="connsiteY40" fmla="*/ 189571 h 1605776"/>
                <a:gd name="connsiteX41" fmla="*/ 1182029 w 1494263"/>
                <a:gd name="connsiteY41" fmla="*/ 133815 h 1605776"/>
                <a:gd name="connsiteX42" fmla="*/ 1148575 w 1494263"/>
                <a:gd name="connsiteY42" fmla="*/ 111513 h 1605776"/>
                <a:gd name="connsiteX43" fmla="*/ 1103970 w 1494263"/>
                <a:gd name="connsiteY43" fmla="*/ 55757 h 1605776"/>
                <a:gd name="connsiteX44" fmla="*/ 1070517 w 1494263"/>
                <a:gd name="connsiteY44" fmla="*/ 44605 h 1605776"/>
                <a:gd name="connsiteX45" fmla="*/ 1025912 w 1494263"/>
                <a:gd name="connsiteY45" fmla="*/ 22303 h 1605776"/>
                <a:gd name="connsiteX46" fmla="*/ 892097 w 1494263"/>
                <a:gd name="connsiteY46" fmla="*/ 0 h 1605776"/>
                <a:gd name="connsiteX47" fmla="*/ 769434 w 1494263"/>
                <a:gd name="connsiteY47" fmla="*/ 11152 h 160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94263" h="1605776">
                  <a:moveTo>
                    <a:pt x="769434" y="11152"/>
                  </a:moveTo>
                  <a:lnTo>
                    <a:pt x="769434" y="11152"/>
                  </a:lnTo>
                  <a:cubicBezTo>
                    <a:pt x="709961" y="14869"/>
                    <a:pt x="649446" y="10617"/>
                    <a:pt x="591014" y="22303"/>
                  </a:cubicBezTo>
                  <a:cubicBezTo>
                    <a:pt x="572789" y="25948"/>
                    <a:pt x="561635" y="45099"/>
                    <a:pt x="546409" y="55757"/>
                  </a:cubicBezTo>
                  <a:cubicBezTo>
                    <a:pt x="472652" y="107387"/>
                    <a:pt x="502131" y="94703"/>
                    <a:pt x="434897" y="111513"/>
                  </a:cubicBezTo>
                  <a:cubicBezTo>
                    <a:pt x="344066" y="179634"/>
                    <a:pt x="442605" y="113078"/>
                    <a:pt x="323385" y="167269"/>
                  </a:cubicBezTo>
                  <a:cubicBezTo>
                    <a:pt x="303654" y="176238"/>
                    <a:pt x="287551" y="192184"/>
                    <a:pt x="267629" y="200722"/>
                  </a:cubicBezTo>
                  <a:cubicBezTo>
                    <a:pt x="235217" y="214613"/>
                    <a:pt x="167268" y="234176"/>
                    <a:pt x="167268" y="234176"/>
                  </a:cubicBezTo>
                  <a:cubicBezTo>
                    <a:pt x="159834" y="241610"/>
                    <a:pt x="151696" y="248402"/>
                    <a:pt x="144965" y="256479"/>
                  </a:cubicBezTo>
                  <a:cubicBezTo>
                    <a:pt x="111781" y="296300"/>
                    <a:pt x="105594" y="310947"/>
                    <a:pt x="78058" y="356840"/>
                  </a:cubicBezTo>
                  <a:cubicBezTo>
                    <a:pt x="56545" y="432136"/>
                    <a:pt x="54356" y="428678"/>
                    <a:pt x="44605" y="501805"/>
                  </a:cubicBezTo>
                  <a:cubicBezTo>
                    <a:pt x="40156" y="535169"/>
                    <a:pt x="42126" y="569643"/>
                    <a:pt x="33453" y="602166"/>
                  </a:cubicBezTo>
                  <a:cubicBezTo>
                    <a:pt x="27028" y="626259"/>
                    <a:pt x="11151" y="646771"/>
                    <a:pt x="0" y="669074"/>
                  </a:cubicBezTo>
                  <a:cubicBezTo>
                    <a:pt x="3717" y="765718"/>
                    <a:pt x="4924" y="862491"/>
                    <a:pt x="11151" y="959005"/>
                  </a:cubicBezTo>
                  <a:cubicBezTo>
                    <a:pt x="12371" y="977919"/>
                    <a:pt x="14459" y="997506"/>
                    <a:pt x="22302" y="1014761"/>
                  </a:cubicBezTo>
                  <a:cubicBezTo>
                    <a:pt x="36550" y="1046107"/>
                    <a:pt x="121514" y="1152430"/>
                    <a:pt x="133814" y="1170879"/>
                  </a:cubicBezTo>
                  <a:cubicBezTo>
                    <a:pt x="141248" y="1182030"/>
                    <a:pt x="146640" y="1194855"/>
                    <a:pt x="156117" y="1204332"/>
                  </a:cubicBezTo>
                  <a:cubicBezTo>
                    <a:pt x="169259" y="1217474"/>
                    <a:pt x="187580" y="1224644"/>
                    <a:pt x="200722" y="1237786"/>
                  </a:cubicBezTo>
                  <a:cubicBezTo>
                    <a:pt x="217552" y="1254616"/>
                    <a:pt x="228496" y="1276712"/>
                    <a:pt x="245326" y="1293542"/>
                  </a:cubicBezTo>
                  <a:cubicBezTo>
                    <a:pt x="250380" y="1298596"/>
                    <a:pt x="310719" y="1342965"/>
                    <a:pt x="323385" y="1349298"/>
                  </a:cubicBezTo>
                  <a:cubicBezTo>
                    <a:pt x="341289" y="1358250"/>
                    <a:pt x="360556" y="1364166"/>
                    <a:pt x="379141" y="1371600"/>
                  </a:cubicBezTo>
                  <a:cubicBezTo>
                    <a:pt x="456995" y="1449454"/>
                    <a:pt x="370736" y="1373169"/>
                    <a:pt x="446048" y="1416205"/>
                  </a:cubicBezTo>
                  <a:cubicBezTo>
                    <a:pt x="534505" y="1466752"/>
                    <a:pt x="446572" y="1438639"/>
                    <a:pt x="535258" y="1460810"/>
                  </a:cubicBezTo>
                  <a:cubicBezTo>
                    <a:pt x="557560" y="1471961"/>
                    <a:pt x="579379" y="1484137"/>
                    <a:pt x="602165" y="1494264"/>
                  </a:cubicBezTo>
                  <a:cubicBezTo>
                    <a:pt x="630218" y="1506732"/>
                    <a:pt x="661794" y="1510650"/>
                    <a:pt x="691375" y="1516566"/>
                  </a:cubicBezTo>
                  <a:cubicBezTo>
                    <a:pt x="706243" y="1527717"/>
                    <a:pt x="718241" y="1544476"/>
                    <a:pt x="735980" y="1550020"/>
                  </a:cubicBezTo>
                  <a:cubicBezTo>
                    <a:pt x="779142" y="1563508"/>
                    <a:pt x="869795" y="1572322"/>
                    <a:pt x="869795" y="1572322"/>
                  </a:cubicBezTo>
                  <a:cubicBezTo>
                    <a:pt x="888380" y="1579756"/>
                    <a:pt x="906378" y="1588873"/>
                    <a:pt x="925551" y="1594625"/>
                  </a:cubicBezTo>
                  <a:cubicBezTo>
                    <a:pt x="943705" y="1600071"/>
                    <a:pt x="962354" y="1605776"/>
                    <a:pt x="981307" y="1605776"/>
                  </a:cubicBezTo>
                  <a:cubicBezTo>
                    <a:pt x="1126321" y="1605776"/>
                    <a:pt x="1271239" y="1598342"/>
                    <a:pt x="1416205" y="1594625"/>
                  </a:cubicBezTo>
                  <a:cubicBezTo>
                    <a:pt x="1445942" y="1584713"/>
                    <a:pt x="1466406" y="1583432"/>
                    <a:pt x="1483112" y="1550020"/>
                  </a:cubicBezTo>
                  <a:cubicBezTo>
                    <a:pt x="1491588" y="1533068"/>
                    <a:pt x="1490546" y="1512849"/>
                    <a:pt x="1494263" y="1494264"/>
                  </a:cubicBezTo>
                  <a:cubicBezTo>
                    <a:pt x="1490546" y="1319562"/>
                    <a:pt x="1489032" y="1144799"/>
                    <a:pt x="1483112" y="970157"/>
                  </a:cubicBezTo>
                  <a:cubicBezTo>
                    <a:pt x="1481596" y="925423"/>
                    <a:pt x="1479033" y="880539"/>
                    <a:pt x="1471961" y="836342"/>
                  </a:cubicBezTo>
                  <a:cubicBezTo>
                    <a:pt x="1464126" y="787373"/>
                    <a:pt x="1450535" y="739487"/>
                    <a:pt x="1438507" y="691376"/>
                  </a:cubicBezTo>
                  <a:cubicBezTo>
                    <a:pt x="1435656" y="679972"/>
                    <a:pt x="1429999" y="669375"/>
                    <a:pt x="1427356" y="657922"/>
                  </a:cubicBezTo>
                  <a:cubicBezTo>
                    <a:pt x="1394490" y="515503"/>
                    <a:pt x="1425208" y="586720"/>
                    <a:pt x="1382751" y="501805"/>
                  </a:cubicBezTo>
                  <a:cubicBezTo>
                    <a:pt x="1365697" y="416539"/>
                    <a:pt x="1374519" y="395639"/>
                    <a:pt x="1326995" y="334537"/>
                  </a:cubicBezTo>
                  <a:cubicBezTo>
                    <a:pt x="1314086" y="317939"/>
                    <a:pt x="1295299" y="306530"/>
                    <a:pt x="1282390" y="289932"/>
                  </a:cubicBezTo>
                  <a:cubicBezTo>
                    <a:pt x="1269083" y="272824"/>
                    <a:pt x="1260959" y="252210"/>
                    <a:pt x="1248936" y="234176"/>
                  </a:cubicBezTo>
                  <a:cubicBezTo>
                    <a:pt x="1238627" y="218712"/>
                    <a:pt x="1225792" y="205035"/>
                    <a:pt x="1215483" y="189571"/>
                  </a:cubicBezTo>
                  <a:cubicBezTo>
                    <a:pt x="1203460" y="171537"/>
                    <a:pt x="1196134" y="150271"/>
                    <a:pt x="1182029" y="133815"/>
                  </a:cubicBezTo>
                  <a:cubicBezTo>
                    <a:pt x="1173307" y="123639"/>
                    <a:pt x="1159726" y="118947"/>
                    <a:pt x="1148575" y="111513"/>
                  </a:cubicBezTo>
                  <a:cubicBezTo>
                    <a:pt x="1138443" y="96315"/>
                    <a:pt x="1121628" y="66352"/>
                    <a:pt x="1103970" y="55757"/>
                  </a:cubicBezTo>
                  <a:cubicBezTo>
                    <a:pt x="1093891" y="49709"/>
                    <a:pt x="1081321" y="49235"/>
                    <a:pt x="1070517" y="44605"/>
                  </a:cubicBezTo>
                  <a:cubicBezTo>
                    <a:pt x="1055238" y="38057"/>
                    <a:pt x="1041477" y="28140"/>
                    <a:pt x="1025912" y="22303"/>
                  </a:cubicBezTo>
                  <a:cubicBezTo>
                    <a:pt x="989074" y="8489"/>
                    <a:pt x="924476" y="4048"/>
                    <a:pt x="892097" y="0"/>
                  </a:cubicBezTo>
                  <a:lnTo>
                    <a:pt x="769434" y="11152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4736" y="3587244"/>
              <a:ext cx="1505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C000"/>
                  </a:solidFill>
                </a:rPr>
                <a:t>CO</a:t>
              </a:r>
              <a:r>
                <a:rPr lang="en-US" baseline="-25000" dirty="0" smtClean="0">
                  <a:solidFill>
                    <a:srgbClr val="FFC000"/>
                  </a:solidFill>
                </a:rPr>
                <a:t>2</a:t>
              </a:r>
              <a:r>
                <a:rPr lang="en-US" dirty="0" smtClean="0">
                  <a:solidFill>
                    <a:srgbClr val="FFC000"/>
                  </a:solidFill>
                </a:rPr>
                <a:t> plume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0965" y="4904895"/>
            <a:ext cx="165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NL75">
      <a:dk1>
        <a:srgbClr val="5E5E5E"/>
      </a:dk1>
      <a:lt1>
        <a:srgbClr val="FFFFFF"/>
      </a:lt1>
      <a:dk2>
        <a:srgbClr val="919191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l75-standard" id="{84E477DD-B912-2047-B7A2-5D52B07E3281}" vid="{59648681-6E63-454F-B74D-CCF2F1C3EE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6232</TotalTime>
  <Words>1037</Words>
  <Application>Microsoft Office PowerPoint</Application>
  <PresentationFormat>On-screen Show (4:3)</PresentationFormat>
  <Paragraphs>202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ＭＳ Ｐゴシック</vt:lpstr>
      <vt:lpstr>VfbvssTimes-Roman</vt:lpstr>
      <vt:lpstr>Arial</vt:lpstr>
      <vt:lpstr>Calibri</vt:lpstr>
      <vt:lpstr>Courier New</vt:lpstr>
      <vt:lpstr>Wingdings</vt:lpstr>
      <vt:lpstr>Office Theme</vt:lpstr>
      <vt:lpstr>Assimilation of Point and/or Spatial Data</vt:lpstr>
      <vt:lpstr>Recap: History matching point data</vt:lpstr>
      <vt:lpstr>Recap: History matching point data</vt:lpstr>
      <vt:lpstr>Recap: History matching point data</vt:lpstr>
      <vt:lpstr>Recap: History matching point data</vt:lpstr>
      <vt:lpstr>History matching CO2 plume area (spatial data) </vt:lpstr>
      <vt:lpstr>History matching CO2 plume area (spatial data) </vt:lpstr>
      <vt:lpstr>History matching CO2 plume area (spatial data)</vt:lpstr>
      <vt:lpstr>Should we conduct assisted history matching?</vt:lpstr>
      <vt:lpstr>Joint assimilation of spatial data and point data</vt:lpstr>
      <vt:lpstr>Directly from seismic data</vt:lpstr>
      <vt:lpstr>Directly from seismic data</vt:lpstr>
      <vt:lpstr>Directly from seismic data</vt:lpstr>
      <vt:lpstr>Spatial data assimilation: Case study</vt:lpstr>
      <vt:lpstr>CO2 saturation maps – 4D Seismic</vt:lpstr>
      <vt:lpstr>Pressure maps – InSAR</vt:lpstr>
      <vt:lpstr>Plans</vt:lpstr>
      <vt:lpstr>Assimilation of 1-yr saturation map</vt:lpstr>
      <vt:lpstr>Prior and updated models</vt:lpstr>
      <vt:lpstr>CO2 saturation maps – 4D Seismic</vt:lpstr>
      <vt:lpstr>Model updating (R1)</vt:lpstr>
      <vt:lpstr>CO2 saturation plume history matching (1 yr)</vt:lpstr>
      <vt:lpstr>CO2 saturation plume history matching (3 yrs)</vt:lpstr>
      <vt:lpstr>CO2 saturation plume history matching (5 yrs)</vt:lpstr>
      <vt:lpstr>CO2 saturation plume prediction at 15 yrs (R1)</vt:lpstr>
      <vt:lpstr>Pressure map history matching (5 yrs)</vt:lpstr>
      <vt:lpstr>Model updating</vt:lpstr>
      <vt:lpstr>Next</vt:lpstr>
      <vt:lpstr>Pressure map history matching (1 yr)</vt:lpstr>
      <vt:lpstr>Pressure map history matching (1 yr) – tighten HM error tolerance (0.001)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Chen, Bailian</cp:lastModifiedBy>
  <cp:revision>352</cp:revision>
  <cp:lastPrinted>2017-12-13T15:53:11Z</cp:lastPrinted>
  <dcterms:created xsi:type="dcterms:W3CDTF">2018-02-05T17:17:53Z</dcterms:created>
  <dcterms:modified xsi:type="dcterms:W3CDTF">2020-10-05T17:14:23Z</dcterms:modified>
</cp:coreProperties>
</file>